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Poppins"/>
      <p:regular r:id="rId39"/>
      <p:bold r:id="rId40"/>
      <p:italic r:id="rId41"/>
      <p:boldItalic r:id="rId42"/>
    </p:embeddedFont>
    <p:embeddedFont>
      <p:font typeface="Poppins Light"/>
      <p:regular r:id="rId43"/>
      <p:bold r:id="rId44"/>
      <p:italic r:id="rId45"/>
      <p:boldItalic r:id="rId46"/>
    </p:embeddedFont>
    <p:embeddedFont>
      <p:font typeface="Average"/>
      <p:regular r:id="rId47"/>
    </p:embeddedFont>
    <p:embeddedFont>
      <p:font typeface="Oswald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.fntdata"/><Relationship Id="rId42" Type="http://schemas.openxmlformats.org/officeDocument/2006/relationships/font" Target="fonts/Poppins-boldItalic.fntdata"/><Relationship Id="rId41" Type="http://schemas.openxmlformats.org/officeDocument/2006/relationships/font" Target="fonts/Poppins-italic.fntdata"/><Relationship Id="rId44" Type="http://schemas.openxmlformats.org/officeDocument/2006/relationships/font" Target="fonts/PoppinsLight-bold.fntdata"/><Relationship Id="rId43" Type="http://schemas.openxmlformats.org/officeDocument/2006/relationships/font" Target="fonts/PoppinsLight-regular.fntdata"/><Relationship Id="rId46" Type="http://schemas.openxmlformats.org/officeDocument/2006/relationships/font" Target="fonts/PoppinsLight-boldItalic.fntdata"/><Relationship Id="rId45" Type="http://schemas.openxmlformats.org/officeDocument/2006/relationships/font" Target="fonts/PoppinsLigh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Oswald-regular.fntdata"/><Relationship Id="rId47" Type="http://schemas.openxmlformats.org/officeDocument/2006/relationships/font" Target="fonts/Average-regular.fntdata"/><Relationship Id="rId49" Type="http://schemas.openxmlformats.org/officeDocument/2006/relationships/font" Target="fonts/Oswa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Poppins-regular.fntdata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201cf843b_1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201cf843b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201cf843b_1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201cf843b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201cf843b_1_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201cf843b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201cf843b_1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201cf843b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201cf843b_1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201cf843b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201cf843b_1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201cf843b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201cf843b_1_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201cf843b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201cf843b_1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201cf843b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201cf843b_1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201cf843b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27a4051ce_0_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27a4051c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201cf843b_1_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201cf843b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201cf843b_1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201cf843b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201cf843b_1_1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201cf843b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201cf843b_1_1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201cf843b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201cf843b_1_1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201cf843b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201cf843b_1_1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201cf843b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201cf843b_1_1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201cf843b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201cf843b_1_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201cf843b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201cf843b_1_1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201cf843b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201cf843b_1_1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201cf843b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27a4051ce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27a4051c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201cf843b_1_1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201cf843b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201cf843b_1_1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201cf843b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201cf843b_1_1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201cf843b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201cf843b_1_1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201cf843b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27a4051ce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27a4051c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27a4051ce_0_1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27a4051c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201cf843b_1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201cf843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201cf843b_1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201cf843b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201cf843b_1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201cf843b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201cf843b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201cf843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495" name="adj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2"/>
          <p:cNvSpPr txBox="1"/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type A" typ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fmla="val 10467" name="adj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1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type B">
  <p:cSld name="BLANK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">
    <p:bg>
      <p:bgPr>
        <a:solidFill>
          <a:srgbClr val="00000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fmla="val 104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3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000000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3"/>
          <p:cNvSpPr txBox="1"/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" type="subTitle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30" name="Google Shape;30;p3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495" name="adj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36" name="Google Shape;36;p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4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4"/>
          <p:cNvSpPr txBox="1"/>
          <p:nvPr>
            <p:ph idx="1" type="body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Font typeface="Poppins"/>
              <a:buChar char="￮"/>
              <a:defRPr b="1" sz="2600">
                <a:latin typeface="Poppins"/>
                <a:ea typeface="Poppins"/>
                <a:cs typeface="Poppins"/>
                <a:sym typeface="Poppins"/>
              </a:defRPr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b="1" sz="2600">
                <a:latin typeface="Poppins"/>
                <a:ea typeface="Poppins"/>
                <a:cs typeface="Poppins"/>
                <a:sym typeface="Poppins"/>
              </a:defRPr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b="1" sz="2600">
                <a:latin typeface="Poppins"/>
                <a:ea typeface="Poppins"/>
                <a:cs typeface="Poppins"/>
                <a:sym typeface="Poppins"/>
              </a:defRPr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b="1" sz="2600">
                <a:latin typeface="Poppins"/>
                <a:ea typeface="Poppins"/>
                <a:cs typeface="Poppins"/>
                <a:sym typeface="Poppins"/>
              </a:defRPr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b="1" sz="2600">
                <a:latin typeface="Poppins"/>
                <a:ea typeface="Poppins"/>
                <a:cs typeface="Poppins"/>
                <a:sym typeface="Poppins"/>
              </a:defRPr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b="1" sz="2600">
                <a:latin typeface="Poppins"/>
                <a:ea typeface="Poppins"/>
                <a:cs typeface="Poppins"/>
                <a:sym typeface="Poppins"/>
              </a:defRPr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b="1" sz="2600">
                <a:latin typeface="Poppins"/>
                <a:ea typeface="Poppins"/>
                <a:cs typeface="Poppins"/>
                <a:sym typeface="Poppins"/>
              </a:defRPr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b="1" sz="2600">
                <a:latin typeface="Poppins"/>
                <a:ea typeface="Poppins"/>
                <a:cs typeface="Poppins"/>
                <a:sym typeface="Poppins"/>
              </a:defRPr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b="1" sz="2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3" name="Google Shape;43;p4"/>
          <p:cNvSpPr txBox="1"/>
          <p:nvPr/>
        </p:nvSpPr>
        <p:spPr>
          <a:xfrm>
            <a:off x="1599200" y="1326625"/>
            <a:ext cx="7641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7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4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1" type="body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big image">
  <p:cSld name="TITLE_AND_BODY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5142675" y="358375"/>
            <a:ext cx="4426800" cy="44268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5376775" y="592475"/>
            <a:ext cx="3958500" cy="39585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6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61" name="Google Shape;61;p6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6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 txBox="1"/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7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7" name="Google Shape;77;p7"/>
          <p:cNvSpPr txBox="1"/>
          <p:nvPr>
            <p:ph idx="1" type="body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8" name="Google Shape;78;p7"/>
          <p:cNvSpPr txBox="1"/>
          <p:nvPr>
            <p:ph idx="2" type="body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9" name="Google Shape;79;p7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8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" type="body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1" name="Google Shape;91;p8"/>
          <p:cNvSpPr txBox="1"/>
          <p:nvPr>
            <p:ph idx="2" type="body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2" name="Google Shape;92;p8"/>
          <p:cNvSpPr txBox="1"/>
          <p:nvPr>
            <p:ph idx="3" type="body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3" name="Google Shape;93;p8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9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" name="Google Shape;104;p9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308378" y="3811995"/>
            <a:ext cx="1844185" cy="1844185"/>
            <a:chOff x="-474900" y="321200"/>
            <a:chExt cx="2324700" cy="2324700"/>
          </a:xfrm>
        </p:grpSpPr>
        <p:sp>
          <p:nvSpPr>
            <p:cNvPr id="107" name="Google Shape;107;p10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0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0"/>
          <p:cNvSpPr txBox="1"/>
          <p:nvPr>
            <p:ph idx="1" type="body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113" name="Google Shape;113;p10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ctrTitle"/>
          </p:nvPr>
        </p:nvSpPr>
        <p:spPr>
          <a:xfrm>
            <a:off x="385325" y="1991850"/>
            <a:ext cx="9083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  <a:latin typeface="Oswald"/>
                <a:ea typeface="Oswald"/>
                <a:cs typeface="Oswald"/>
                <a:sym typeface="Oswald"/>
              </a:rPr>
              <a:t>              </a:t>
            </a:r>
            <a:r>
              <a:rPr lang="en">
                <a:solidFill>
                  <a:srgbClr val="0C343D"/>
                </a:solidFill>
                <a:latin typeface="Oswald"/>
                <a:ea typeface="Oswald"/>
                <a:cs typeface="Oswald"/>
                <a:sym typeface="Oswald"/>
              </a:rPr>
              <a:t>CO-HOOTS </a:t>
            </a:r>
            <a:endParaRPr>
              <a:solidFill>
                <a:srgbClr val="0C343D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/>
              <a:t>   </a:t>
            </a:r>
            <a:r>
              <a:rPr b="0" lang="en" sz="4000">
                <a:solidFill>
                  <a:srgbClr val="000000"/>
                </a:solidFill>
              </a:rPr>
              <a:t>CO-WORKING SPACES</a:t>
            </a:r>
            <a:endParaRPr b="0" sz="4000">
              <a:solidFill>
                <a:srgbClr val="000000"/>
              </a:solidFill>
            </a:endParaRPr>
          </a:p>
        </p:txBody>
      </p:sp>
      <p:grpSp>
        <p:nvGrpSpPr>
          <p:cNvPr id="142" name="Google Shape;142;p14"/>
          <p:cNvGrpSpPr/>
          <p:nvPr/>
        </p:nvGrpSpPr>
        <p:grpSpPr>
          <a:xfrm>
            <a:off x="1311079" y="985525"/>
            <a:ext cx="832106" cy="832102"/>
            <a:chOff x="1923675" y="1633650"/>
            <a:chExt cx="436000" cy="435975"/>
          </a:xfrm>
        </p:grpSpPr>
        <p:sp>
          <p:nvSpPr>
            <p:cNvPr id="143" name="Google Shape;143;p14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14"/>
          <p:cNvSpPr txBox="1"/>
          <p:nvPr/>
        </p:nvSpPr>
        <p:spPr>
          <a:xfrm>
            <a:off x="488150" y="3767425"/>
            <a:ext cx="71199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Presented by: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Aasavari Kaley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Rujuta Tamhankar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Ajay Deshmukh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Gnanitha Meka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" name="Google Shape;280;p23"/>
          <p:cNvSpPr txBox="1"/>
          <p:nvPr>
            <p:ph idx="4294967295" type="ctrTitle"/>
          </p:nvPr>
        </p:nvSpPr>
        <p:spPr>
          <a:xfrm>
            <a:off x="1887475" y="1795325"/>
            <a:ext cx="6113700" cy="271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User Interface</a:t>
            </a:r>
            <a:endParaRPr sz="8000"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1812552" y="1460659"/>
            <a:ext cx="345971" cy="325505"/>
            <a:chOff x="5972700" y="2330200"/>
            <a:chExt cx="411625" cy="387275"/>
          </a:xfrm>
        </p:grpSpPr>
        <p:sp>
          <p:nvSpPr>
            <p:cNvPr id="282" name="Google Shape;282;p23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4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83225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" name="Google Shape;2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38" y="628650"/>
            <a:ext cx="8702324" cy="35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1" name="Google Shape;3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0" y="748900"/>
            <a:ext cx="8921250" cy="36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7" name="Google Shape;3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00" y="842975"/>
            <a:ext cx="8775576" cy="35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3" name="Google Shape;3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00" y="725088"/>
            <a:ext cx="8898199" cy="36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390525"/>
            <a:ext cx="8599924" cy="44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" name="Google Shape;3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295275"/>
            <a:ext cx="8515350" cy="47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1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1" name="Google Shape;3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00" y="176225"/>
            <a:ext cx="8597023" cy="48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7" name="Google Shape;3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29676" cy="491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 txBox="1"/>
          <p:nvPr>
            <p:ph type="title"/>
          </p:nvPr>
        </p:nvSpPr>
        <p:spPr>
          <a:xfrm>
            <a:off x="2346550" y="1648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Where are we?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5" name="Google Shape;155;p15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6" name="Google Shape;156;p15"/>
          <p:cNvGrpSpPr/>
          <p:nvPr/>
        </p:nvGrpSpPr>
        <p:grpSpPr>
          <a:xfrm>
            <a:off x="7227977" y="2052723"/>
            <a:ext cx="1212302" cy="1038068"/>
            <a:chOff x="1934025" y="1001650"/>
            <a:chExt cx="415300" cy="355600"/>
          </a:xfrm>
        </p:grpSpPr>
        <p:sp>
          <p:nvSpPr>
            <p:cNvPr id="157" name="Google Shape;157;p15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15"/>
          <p:cNvSpPr txBox="1"/>
          <p:nvPr/>
        </p:nvSpPr>
        <p:spPr>
          <a:xfrm>
            <a:off x="2984825" y="799263"/>
            <a:ext cx="5220300" cy="3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                      </a:t>
            </a:r>
            <a:r>
              <a:rPr lang="en" sz="2400">
                <a:latin typeface="Average"/>
                <a:ea typeface="Average"/>
                <a:cs typeface="Average"/>
                <a:sym typeface="Average"/>
              </a:rPr>
              <a:t>6 Geographical Locations</a:t>
            </a:r>
            <a:endParaRPr sz="2400">
              <a:latin typeface="Average"/>
              <a:ea typeface="Average"/>
              <a:cs typeface="Average"/>
              <a:sym typeface="Average"/>
            </a:endParaRPr>
          </a:p>
          <a:p>
            <a:pPr indent="-381000" lvl="0" marL="13716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verage"/>
              <a:buChar char="-"/>
            </a:pPr>
            <a:r>
              <a:rPr lang="en" sz="2400">
                <a:latin typeface="Average"/>
                <a:ea typeface="Average"/>
                <a:cs typeface="Average"/>
                <a:sym typeface="Average"/>
              </a:rPr>
              <a:t>Santa Clara </a:t>
            </a:r>
            <a:endParaRPr sz="2400">
              <a:latin typeface="Average"/>
              <a:ea typeface="Average"/>
              <a:cs typeface="Average"/>
              <a:sym typeface="Average"/>
            </a:endParaRPr>
          </a:p>
          <a:p>
            <a:pPr indent="-3810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age"/>
              <a:buChar char="-"/>
            </a:pPr>
            <a:r>
              <a:rPr lang="en" sz="2400">
                <a:latin typeface="Average"/>
                <a:ea typeface="Average"/>
                <a:cs typeface="Average"/>
                <a:sym typeface="Average"/>
              </a:rPr>
              <a:t>San Jose </a:t>
            </a:r>
            <a:endParaRPr sz="2400">
              <a:latin typeface="Average"/>
              <a:ea typeface="Average"/>
              <a:cs typeface="Average"/>
              <a:sym typeface="Average"/>
            </a:endParaRPr>
          </a:p>
          <a:p>
            <a:pPr indent="-3810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age"/>
              <a:buChar char="-"/>
            </a:pPr>
            <a:r>
              <a:rPr lang="en" sz="2400">
                <a:latin typeface="Average"/>
                <a:ea typeface="Average"/>
                <a:cs typeface="Average"/>
                <a:sym typeface="Average"/>
              </a:rPr>
              <a:t>San Francisco </a:t>
            </a:r>
            <a:endParaRPr sz="2400">
              <a:latin typeface="Average"/>
              <a:ea typeface="Average"/>
              <a:cs typeface="Average"/>
              <a:sym typeface="Average"/>
            </a:endParaRPr>
          </a:p>
          <a:p>
            <a:pPr indent="-3810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verage"/>
              <a:buChar char="-"/>
            </a:pPr>
            <a:r>
              <a:rPr lang="en" sz="2400">
                <a:latin typeface="Average"/>
                <a:ea typeface="Average"/>
                <a:cs typeface="Average"/>
                <a:sym typeface="Average"/>
              </a:rPr>
              <a:t>Palo Alto </a:t>
            </a:r>
            <a:endParaRPr sz="2400"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-"/>
            </a:pPr>
            <a:r>
              <a:rPr lang="en" sz="2400">
                <a:latin typeface="Average"/>
                <a:ea typeface="Average"/>
                <a:cs typeface="Average"/>
                <a:sym typeface="Average"/>
              </a:rPr>
              <a:t>Mountain View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-"/>
            </a:pPr>
            <a:r>
              <a:rPr lang="en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Sunnyvale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1828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1828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		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        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279400" lvl="0" marL="6350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                     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              					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177800" lvl="1" marL="5207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rage"/>
              <a:buChar char="○"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62" name="Google Shape;16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300" y="666575"/>
            <a:ext cx="2449270" cy="396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4687" y="1941650"/>
            <a:ext cx="398287" cy="398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4674" y="2339926"/>
            <a:ext cx="398300" cy="39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4677" y="2738230"/>
            <a:ext cx="398300" cy="398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5560" y="3580225"/>
            <a:ext cx="376575" cy="3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5540" y="3170087"/>
            <a:ext cx="376575" cy="3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5547" y="3990375"/>
            <a:ext cx="376575" cy="3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3" name="Google Shape;3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50" y="186850"/>
            <a:ext cx="8479625" cy="47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9" name="Google Shape;3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9378" cy="48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5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5" name="Google Shape;3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313" y="141925"/>
            <a:ext cx="8639378" cy="48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9378" cy="48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7" name="Google Shape;3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3475" cy="4726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3" name="Google Shape;3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41575" cy="491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9" name="Google Shape;3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9378" cy="48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5" name="Google Shape;3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9378" cy="48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1" name="Google Shape;3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9378" cy="48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2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7" name="Google Shape;3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9378" cy="48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"/>
          <p:cNvSpPr txBox="1"/>
          <p:nvPr>
            <p:ph type="title"/>
          </p:nvPr>
        </p:nvSpPr>
        <p:spPr>
          <a:xfrm>
            <a:off x="1902375" y="262550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What do we Offer?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4" name="Google Shape;174;p16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5" name="Google Shape;175;p16"/>
          <p:cNvGrpSpPr/>
          <p:nvPr/>
        </p:nvGrpSpPr>
        <p:grpSpPr>
          <a:xfrm>
            <a:off x="7227977" y="2052723"/>
            <a:ext cx="1212302" cy="1038068"/>
            <a:chOff x="1934025" y="1001650"/>
            <a:chExt cx="415300" cy="355600"/>
          </a:xfrm>
        </p:grpSpPr>
        <p:sp>
          <p:nvSpPr>
            <p:cNvPr id="176" name="Google Shape;176;p16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0" name="Google Shape;1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51" y="1071147"/>
            <a:ext cx="1462325" cy="14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9521" y="1239929"/>
            <a:ext cx="1452436" cy="10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559" y="3320075"/>
            <a:ext cx="1759974" cy="13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9513" y="3398037"/>
            <a:ext cx="1157425" cy="11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6"/>
          <p:cNvSpPr txBox="1"/>
          <p:nvPr/>
        </p:nvSpPr>
        <p:spPr>
          <a:xfrm>
            <a:off x="1751350" y="1557100"/>
            <a:ext cx="26283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verage"/>
                <a:ea typeface="Average"/>
                <a:cs typeface="Average"/>
                <a:sym typeface="Average"/>
              </a:rPr>
              <a:t>INTERNET FACILITIES</a:t>
            </a:r>
            <a:endParaRPr b="1"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5" name="Google Shape;185;p16"/>
          <p:cNvSpPr txBox="1"/>
          <p:nvPr/>
        </p:nvSpPr>
        <p:spPr>
          <a:xfrm>
            <a:off x="1902375" y="3782000"/>
            <a:ext cx="2149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verage"/>
                <a:ea typeface="Average"/>
                <a:cs typeface="Average"/>
                <a:sym typeface="Average"/>
              </a:rPr>
              <a:t>PRINTERS</a:t>
            </a:r>
            <a:endParaRPr b="1"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6" name="Google Shape;186;p16"/>
          <p:cNvSpPr txBox="1"/>
          <p:nvPr/>
        </p:nvSpPr>
        <p:spPr>
          <a:xfrm>
            <a:off x="6059875" y="1557100"/>
            <a:ext cx="2743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verage"/>
                <a:ea typeface="Average"/>
                <a:cs typeface="Average"/>
                <a:sym typeface="Average"/>
              </a:rPr>
              <a:t>COMPUTER SYSTEMS</a:t>
            </a:r>
            <a:endParaRPr b="1"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7" name="Google Shape;187;p16"/>
          <p:cNvSpPr txBox="1"/>
          <p:nvPr/>
        </p:nvSpPr>
        <p:spPr>
          <a:xfrm>
            <a:off x="6059875" y="3678250"/>
            <a:ext cx="2272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verage"/>
                <a:ea typeface="Average"/>
                <a:cs typeface="Average"/>
                <a:sym typeface="Average"/>
              </a:rPr>
              <a:t>TRANSPORTATION SERVICES</a:t>
            </a:r>
            <a:endParaRPr b="1" sz="18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3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3" name="Google Shape;40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9378" cy="48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4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9" name="Google Shape;4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63" y="744438"/>
            <a:ext cx="8839075" cy="3654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5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9378" cy="48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1" name="Google Shape;4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9378" cy="48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7" name="Google Shape;427;p47"/>
          <p:cNvSpPr txBox="1"/>
          <p:nvPr>
            <p:ph idx="4294967295" type="ctrTitle"/>
          </p:nvPr>
        </p:nvSpPr>
        <p:spPr>
          <a:xfrm>
            <a:off x="2399413" y="2121087"/>
            <a:ext cx="4608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Thanks!</a:t>
            </a:r>
            <a:endParaRPr sz="8000"/>
          </a:p>
        </p:txBody>
      </p:sp>
      <p:grpSp>
        <p:nvGrpSpPr>
          <p:cNvPr id="428" name="Google Shape;428;p47"/>
          <p:cNvGrpSpPr/>
          <p:nvPr/>
        </p:nvGrpSpPr>
        <p:grpSpPr>
          <a:xfrm>
            <a:off x="1812552" y="1460659"/>
            <a:ext cx="345971" cy="325505"/>
            <a:chOff x="5972700" y="2330200"/>
            <a:chExt cx="411625" cy="387275"/>
          </a:xfrm>
        </p:grpSpPr>
        <p:sp>
          <p:nvSpPr>
            <p:cNvPr id="429" name="Google Shape;429;p47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7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47"/>
          <p:cNvSpPr txBox="1"/>
          <p:nvPr/>
        </p:nvSpPr>
        <p:spPr>
          <a:xfrm>
            <a:off x="2702725" y="3583775"/>
            <a:ext cx="39885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Questions?</a:t>
            </a:r>
            <a:endParaRPr b="1"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"/>
          <p:cNvSpPr txBox="1"/>
          <p:nvPr>
            <p:ph type="title"/>
          </p:nvPr>
        </p:nvSpPr>
        <p:spPr>
          <a:xfrm>
            <a:off x="1857975" y="2714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What do we Offer?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3" name="Google Shape;193;p17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4" name="Google Shape;194;p17"/>
          <p:cNvGrpSpPr/>
          <p:nvPr/>
        </p:nvGrpSpPr>
        <p:grpSpPr>
          <a:xfrm>
            <a:off x="7227977" y="2052723"/>
            <a:ext cx="1212302" cy="1038068"/>
            <a:chOff x="1934025" y="1001650"/>
            <a:chExt cx="415300" cy="355600"/>
          </a:xfrm>
        </p:grpSpPr>
        <p:sp>
          <p:nvSpPr>
            <p:cNvPr id="195" name="Google Shape;195;p17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17"/>
          <p:cNvSpPr txBox="1"/>
          <p:nvPr/>
        </p:nvSpPr>
        <p:spPr>
          <a:xfrm>
            <a:off x="2993800" y="1549425"/>
            <a:ext cx="3991800" cy="11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latin typeface="Average"/>
                <a:ea typeface="Average"/>
                <a:cs typeface="Average"/>
                <a:sym typeface="Average"/>
              </a:rPr>
              <a:t>Reservation on </a:t>
            </a:r>
            <a:r>
              <a:rPr b="1" lang="en" sz="1800">
                <a:latin typeface="Average"/>
                <a:ea typeface="Average"/>
                <a:cs typeface="Average"/>
                <a:sym typeface="Average"/>
              </a:rPr>
              <a:t>Daily / Monthly / Yearly basis </a:t>
            </a:r>
            <a:endParaRPr b="1"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177800" rt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1778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52070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00" name="Google Shape;2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525" y="1425159"/>
            <a:ext cx="1131532" cy="10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863" y="2869350"/>
            <a:ext cx="1801950" cy="18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7"/>
          <p:cNvSpPr txBox="1"/>
          <p:nvPr/>
        </p:nvSpPr>
        <p:spPr>
          <a:xfrm>
            <a:off x="3086475" y="3305325"/>
            <a:ext cx="3991800" cy="11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latin typeface="Average"/>
                <a:ea typeface="Average"/>
                <a:cs typeface="Average"/>
                <a:sym typeface="Average"/>
              </a:rPr>
              <a:t>Reward Points</a:t>
            </a:r>
            <a:endParaRPr b="1"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177800" rt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177800" rt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520700" rt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9925" y="1113725"/>
            <a:ext cx="3034500" cy="303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8" name="Google Shape;208;p18"/>
          <p:cNvSpPr txBox="1"/>
          <p:nvPr>
            <p:ph type="title"/>
          </p:nvPr>
        </p:nvSpPr>
        <p:spPr>
          <a:xfrm>
            <a:off x="1524425" y="267400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VALUE</a:t>
            </a:r>
            <a:endParaRPr/>
          </a:p>
        </p:txBody>
      </p:sp>
      <p:sp>
        <p:nvSpPr>
          <p:cNvPr id="209" name="Google Shape;209;p18"/>
          <p:cNvSpPr txBox="1"/>
          <p:nvPr>
            <p:ph idx="1" type="body"/>
          </p:nvPr>
        </p:nvSpPr>
        <p:spPr>
          <a:xfrm>
            <a:off x="355450" y="1464050"/>
            <a:ext cx="5220300" cy="3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34290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Char char="★"/>
            </a:pPr>
            <a:r>
              <a:rPr lang="en" sz="1400">
                <a:latin typeface="Average"/>
                <a:ea typeface="Average"/>
                <a:cs typeface="Average"/>
                <a:sym typeface="Average"/>
              </a:rPr>
              <a:t>Reserving spaces through the company website on daily, monthly or yearly basis.</a:t>
            </a:r>
            <a:endParaRPr sz="14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verage"/>
              <a:ea typeface="Average"/>
              <a:cs typeface="Average"/>
              <a:sym typeface="Average"/>
            </a:endParaRPr>
          </a:p>
          <a:p>
            <a:pPr indent="-222250" lvl="0" marL="34290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Char char="★"/>
            </a:pPr>
            <a:r>
              <a:rPr lang="en" sz="1400">
                <a:latin typeface="Average"/>
                <a:ea typeface="Average"/>
                <a:cs typeface="Average"/>
                <a:sym typeface="Average"/>
              </a:rPr>
              <a:t> Amenities provided like workstations, Wi-Fi, printers.</a:t>
            </a:r>
            <a:endParaRPr sz="1400"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verage"/>
              <a:ea typeface="Average"/>
              <a:cs typeface="Average"/>
              <a:sym typeface="Average"/>
            </a:endParaRPr>
          </a:p>
          <a:p>
            <a:pPr indent="-222250" lvl="0" marL="34290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Char char="★"/>
            </a:pPr>
            <a:r>
              <a:rPr lang="en" sz="1400">
                <a:latin typeface="Average"/>
                <a:ea typeface="Average"/>
                <a:cs typeface="Average"/>
                <a:sym typeface="Average"/>
              </a:rPr>
              <a:t>Revenue generation from transportation services.</a:t>
            </a:r>
            <a:endParaRPr sz="1400"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verage"/>
              <a:ea typeface="Average"/>
              <a:cs typeface="Average"/>
              <a:sym typeface="Average"/>
            </a:endParaRPr>
          </a:p>
          <a:p>
            <a:pPr indent="-222250" lvl="0" marL="34290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rage"/>
              <a:buChar char="★"/>
            </a:pPr>
            <a:r>
              <a:rPr lang="en" sz="1400">
                <a:latin typeface="Average"/>
                <a:ea typeface="Average"/>
                <a:cs typeface="Average"/>
                <a:sym typeface="Average"/>
              </a:rPr>
              <a:t>The user reward system encouraging users to book services thus improving sales for the organization.</a:t>
            </a:r>
            <a:r>
              <a:rPr lang="en" sz="1100">
                <a:latin typeface="Average"/>
                <a:ea typeface="Average"/>
                <a:cs typeface="Average"/>
                <a:sym typeface="Average"/>
              </a:rPr>
              <a:t> </a:t>
            </a:r>
            <a:endParaRPr sz="1100">
              <a:latin typeface="Average"/>
              <a:ea typeface="Average"/>
              <a:cs typeface="Average"/>
              <a:sym typeface="Average"/>
            </a:endParaRPr>
          </a:p>
          <a:p>
            <a:pPr indent="0" lvl="0" marL="34290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210" name="Google Shape;210;p18"/>
          <p:cNvGrpSpPr/>
          <p:nvPr/>
        </p:nvGrpSpPr>
        <p:grpSpPr>
          <a:xfrm>
            <a:off x="7938635" y="4351562"/>
            <a:ext cx="369505" cy="369505"/>
            <a:chOff x="2594050" y="1631825"/>
            <a:chExt cx="439625" cy="439625"/>
          </a:xfrm>
        </p:grpSpPr>
        <p:sp>
          <p:nvSpPr>
            <p:cNvPr id="211" name="Google Shape;211;p1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5" name="Google Shape;2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2200" y="3517200"/>
            <a:ext cx="1022849" cy="102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"/>
          <p:cNvSpPr txBox="1"/>
          <p:nvPr>
            <p:ph type="title"/>
          </p:nvPr>
        </p:nvSpPr>
        <p:spPr>
          <a:xfrm>
            <a:off x="1456075" y="166700"/>
            <a:ext cx="6002400" cy="10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BUSINESS REQUIREMENTS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Functional - Process Oriented</a:t>
            </a:r>
            <a:endParaRPr sz="3000"/>
          </a:p>
        </p:txBody>
      </p:sp>
      <p:sp>
        <p:nvSpPr>
          <p:cNvPr id="221" name="Google Shape;221;p19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23" name="Google Shape;223;p19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24" name="Google Shape;224;p19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9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675" name="adj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19"/>
          <p:cNvSpPr txBox="1"/>
          <p:nvPr>
            <p:ph idx="1" type="body"/>
          </p:nvPr>
        </p:nvSpPr>
        <p:spPr>
          <a:xfrm>
            <a:off x="428825" y="1328275"/>
            <a:ext cx="5544600" cy="3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1778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verage"/>
              <a:buChar char="★"/>
            </a:pPr>
            <a:r>
              <a:rPr lang="en" sz="1200"/>
              <a:t>.</a:t>
            </a: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Create user profile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152400" lvl="0" marL="1778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verage"/>
              <a:buChar char="★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 Select the office site based on location and size.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152400" lvl="0" marL="1778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verage"/>
              <a:buChar char="★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Offer default and optional office related services.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152400" lvl="0" marL="1778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verage"/>
              <a:buChar char="★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Provide transportation facility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152400" lvl="0" marL="1778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verage"/>
              <a:buChar char="★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Create online payment portal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152400" lvl="0" marL="1778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verage"/>
              <a:buChar char="★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Allocate user rewards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152400" lvl="0" marL="1778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verage"/>
              <a:buChar char="★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Manage online platform and datastores 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228" name="Google Shape;228;p19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229" name="Google Shape;229;p19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/>
          <p:nvPr>
            <p:ph type="title"/>
          </p:nvPr>
        </p:nvSpPr>
        <p:spPr>
          <a:xfrm>
            <a:off x="746200" y="227750"/>
            <a:ext cx="6646500" cy="93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BUSINESS REQUIREMENTS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Functional - Information Oriented</a:t>
            </a:r>
            <a:endParaRPr sz="2400"/>
          </a:p>
        </p:txBody>
      </p:sp>
      <p:sp>
        <p:nvSpPr>
          <p:cNvPr id="238" name="Google Shape;238;p20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" name="Google Shape;2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7875" y="1222025"/>
            <a:ext cx="2774400" cy="27744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40" name="Google Shape;240;p20"/>
          <p:cNvGrpSpPr/>
          <p:nvPr/>
        </p:nvGrpSpPr>
        <p:grpSpPr>
          <a:xfrm>
            <a:off x="6048525" y="2975875"/>
            <a:ext cx="1539600" cy="1539600"/>
            <a:chOff x="6680825" y="2549350"/>
            <a:chExt cx="1539600" cy="1539600"/>
          </a:xfrm>
        </p:grpSpPr>
        <p:sp>
          <p:nvSpPr>
            <p:cNvPr id="241" name="Google Shape;241;p20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675" name="adj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1" type="body"/>
          </p:nvPr>
        </p:nvSpPr>
        <p:spPr>
          <a:xfrm>
            <a:off x="308500" y="1161050"/>
            <a:ext cx="5544600" cy="32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146050" lvl="0" marL="177800" rtl="0" algn="just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rage"/>
              <a:buChar char="★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 The system should store user credentials, booking history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146050" lvl="0" marL="177800" rtl="0" algn="just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rage"/>
              <a:buChar char="★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The system should save the office locations and respective charges.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146050" lvl="0" marL="177800" rtl="0" algn="just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rage"/>
              <a:buChar char="★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The system should store the rental details and office related services, transportation services and respective charges.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146050" lvl="0" marL="177800" rtl="0" algn="just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rage"/>
              <a:buChar char="★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The datastore should save the data like User Rewards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1778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245" name="Google Shape;245;p20"/>
          <p:cNvGrpSpPr/>
          <p:nvPr/>
        </p:nvGrpSpPr>
        <p:grpSpPr>
          <a:xfrm>
            <a:off x="6646884" y="3517343"/>
            <a:ext cx="342882" cy="350068"/>
            <a:chOff x="3951850" y="2985350"/>
            <a:chExt cx="407950" cy="416500"/>
          </a:xfrm>
        </p:grpSpPr>
        <p:sp>
          <p:nvSpPr>
            <p:cNvPr id="246" name="Google Shape;246;p20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>
            <p:ph type="title"/>
          </p:nvPr>
        </p:nvSpPr>
        <p:spPr>
          <a:xfrm>
            <a:off x="648500" y="239500"/>
            <a:ext cx="6840600" cy="98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BUSINESS REQUIREMENTS Non-Functional</a:t>
            </a:r>
            <a:endParaRPr sz="3000"/>
          </a:p>
        </p:txBody>
      </p:sp>
      <p:sp>
        <p:nvSpPr>
          <p:cNvPr id="255" name="Google Shape;255;p21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" name="Google Shape;25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57" name="Google Shape;257;p21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58" name="Google Shape;258;p21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675" name="adj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21"/>
          <p:cNvSpPr txBox="1"/>
          <p:nvPr>
            <p:ph idx="1" type="body"/>
          </p:nvPr>
        </p:nvSpPr>
        <p:spPr>
          <a:xfrm>
            <a:off x="233500" y="1168875"/>
            <a:ext cx="5619600" cy="3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152400" lvl="0" marL="1778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verage"/>
              <a:buChar char="★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Operational - Compatible with multiple O.S, mobile browsers/ hand-held devices, Back-up server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152400" lvl="0" marL="1778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verage"/>
              <a:buChar char="★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Performance - 24/7 access except for the maintenance period after every 3 months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152400" lvl="0" marL="1778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verage"/>
              <a:buChar char="★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Security - Spyware and web protection to prevent virus attacks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152400" lvl="0" marL="1778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verage"/>
              <a:buChar char="★"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Cultural and political - Availability in multiple languages, </a:t>
            </a: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compliance</a:t>
            </a: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 with state and federal laws regarding working &amp; location acquisition.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1778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262" name="Google Shape;262;p21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263" name="Google Shape;263;p21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1478800" y="379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Diagram</a:t>
            </a:r>
            <a:endParaRPr/>
          </a:p>
        </p:txBody>
      </p:sp>
      <p:sp>
        <p:nvSpPr>
          <p:cNvPr id="272" name="Google Shape;272;p22"/>
          <p:cNvSpPr txBox="1"/>
          <p:nvPr>
            <p:ph idx="1" type="body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2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1025"/>
            <a:ext cx="9143999" cy="4422475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